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5.svg" ContentType="image/svg+xml"/>
  <Override PartName="/ppt/media/image1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6858000" cy="9144000"/>
  <p:embeddedFontLst>
    <p:embeddedFont>
      <p:font typeface="Canva Sans" panose="020B0503030501040103"/>
      <p:regular r:id="rId34"/>
    </p:embeddedFont>
    <p:embeddedFont>
      <p:font typeface="Impact" panose="020B0806030902050204"/>
      <p:regular r:id="rId35"/>
    </p:embeddedFont>
    <p:embeddedFont>
      <p:font typeface="Oswald Bold" panose="00000800000000000000"/>
      <p:bold r:id="rId36"/>
    </p:embeddedFont>
    <p:embeddedFont>
      <p:font typeface="Canva Sans Bold" panose="020B0803030501040103"/>
      <p:bold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11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640449" y="5335586"/>
            <a:ext cx="24629164" cy="5047079"/>
            <a:chOff x="0" y="0"/>
            <a:chExt cx="6486693" cy="1329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6694" cy="1329272"/>
            </a:xfrm>
            <a:custGeom>
              <a:avLst/>
              <a:gdLst/>
              <a:ahLst/>
              <a:cxnLst/>
              <a:rect l="l" t="t" r="r" b="b"/>
              <a:pathLst>
                <a:path w="6486694" h="1329272">
                  <a:moveTo>
                    <a:pt x="0" y="0"/>
                  </a:moveTo>
                  <a:lnTo>
                    <a:pt x="6486694" y="0"/>
                  </a:lnTo>
                  <a:lnTo>
                    <a:pt x="6486694" y="1329272"/>
                  </a:lnTo>
                  <a:lnTo>
                    <a:pt x="0" y="1329272"/>
                  </a:ln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486693" cy="1367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737536" y="-95665"/>
            <a:ext cx="10037969" cy="10606407"/>
            <a:chOff x="0" y="0"/>
            <a:chExt cx="13383959" cy="1414187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6866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13048835" y="22381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444022" y="1408601"/>
            <a:ext cx="8843978" cy="39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sz="10995" b="1" i="1" spc="-43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HOW TO DEAL WITH</a:t>
            </a:r>
            <a:endParaRPr lang="en-US" sz="10995" b="1" i="1" spc="-43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1714" y="5235791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3211310" y="1275425"/>
          <a:ext cx="12234245" cy="7736152"/>
        </p:xfrm>
        <a:graphic>
          <a:graphicData uri="http://schemas.openxmlformats.org/drawingml/2006/table">
            <a:tbl>
              <a:tblPr/>
              <a:tblGrid>
                <a:gridCol w="5976848"/>
                <a:gridCol w="6257396"/>
              </a:tblGrid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8"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3,640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20,400 * 5.5% = 1,112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20,400 +  1,112 = 21,522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28604" y="8281671"/>
            <a:ext cx="937496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21,522 / 12 = 1,793.5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3680609" y="4576343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612677" y="231775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47065" y="1752041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11,500 - 8,733.37 = 2, 186.67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21819" y="2972511"/>
            <a:ext cx="14387025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2, 186.67  - 496 (SF) = 1,690.67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08005" y="2783427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10,000 + 1,600 = 11,60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2677" y="4940196"/>
            <a:ext cx="10421653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PARTIAL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90198" y="7126499"/>
            <a:ext cx="275643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9,380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/>
            <a:srcRect l="29243" r="7584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048835" y="22381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223476" y="2836824"/>
            <a:ext cx="12481238" cy="386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5"/>
              </a:lnSpc>
            </a:pPr>
            <a:r>
              <a:rPr lang="en-US" sz="12025" b="1" i="1" spc="-480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EFFECT ANALYSIS</a:t>
            </a:r>
            <a:endParaRPr lang="en-US" sz="12025" b="1" i="1" spc="-480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3174007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738979" y="2952009"/>
            <a:ext cx="11501139" cy="414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Retirees can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obtain cash quickly for emergencies, medical expenses, home repairs, famliy support.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6436353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CFCFC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ACCESS TO IMMEDIATE FUNDS </a:t>
            </a:r>
            <a:endParaRPr lang="en-US" sz="6100" b="1">
              <a:solidFill>
                <a:srgbClr val="FCFCFC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953918" y="3034463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-6525375">
            <a:off x="567360" y="2629569"/>
            <a:ext cx="2360991" cy="2352838"/>
            <a:chOff x="0" y="0"/>
            <a:chExt cx="3147988" cy="3137118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412311" y="398655"/>
              <a:ext cx="2303543" cy="2339809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39098" y="39244"/>
              <a:ext cx="3069792" cy="3058629"/>
            </a:xfrm>
            <a:custGeom>
              <a:avLst/>
              <a:gdLst/>
              <a:ahLst/>
              <a:cxnLst/>
              <a:rect l="l" t="t" r="r" b="b"/>
              <a:pathLst>
                <a:path w="3069792" h="3058629">
                  <a:moveTo>
                    <a:pt x="0" y="0"/>
                  </a:moveTo>
                  <a:lnTo>
                    <a:pt x="3069792" y="0"/>
                  </a:lnTo>
                  <a:lnTo>
                    <a:pt x="3069792" y="3058629"/>
                  </a:lnTo>
                  <a:lnTo>
                    <a:pt x="0" y="305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842599" y="346255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738979" y="2952009"/>
            <a:ext cx="11501139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Pension-backed loans are 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often easier to qualify for than personal loans.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NO NEED FOR TRADITIONAL CREDIT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953918" y="5546013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4539943">
            <a:off x="569923" y="5143500"/>
            <a:ext cx="2356212" cy="2348076"/>
            <a:chOff x="0" y="0"/>
            <a:chExt cx="3141616" cy="313076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411476" y="397848"/>
              <a:ext cx="2298881" cy="2335073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39019" y="39165"/>
              <a:ext cx="3063578" cy="3052438"/>
            </a:xfrm>
            <a:custGeom>
              <a:avLst/>
              <a:gdLst/>
              <a:ahLst/>
              <a:cxnLst/>
              <a:rect l="l" t="t" r="r" b="b"/>
              <a:pathLst>
                <a:path w="3063578" h="3052438">
                  <a:moveTo>
                    <a:pt x="0" y="0"/>
                  </a:moveTo>
                  <a:lnTo>
                    <a:pt x="3063578" y="0"/>
                  </a:lnTo>
                  <a:lnTo>
                    <a:pt x="3063578" y="3052438"/>
                  </a:lnTo>
                  <a:lnTo>
                    <a:pt x="0" y="30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42599" y="602814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Pension income is usually 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teady and predictable, reducing default for lenders and providing stable repayment terms for borrowers.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918933"/>
            <a:ext cx="12733798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PREDICTABLE REPAYMENT SOURCE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022344" y="7927987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78873">
            <a:off x="912336" y="595461"/>
            <a:ext cx="1440207" cy="1435233"/>
            <a:chOff x="0" y="0"/>
            <a:chExt cx="1920275" cy="1913645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510" y="243180"/>
              <a:ext cx="1405163" cy="1427285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50" y="23939"/>
              <a:ext cx="1872576" cy="1865766"/>
            </a:xfrm>
            <a:custGeom>
              <a:avLst/>
              <a:gdLst/>
              <a:ahLst/>
              <a:cxnLst/>
              <a:rect l="l" t="t" r="r" b="b"/>
              <a:pathLst>
                <a:path w="1872576" h="1865766">
                  <a:moveTo>
                    <a:pt x="0" y="0"/>
                  </a:moveTo>
                  <a:lnTo>
                    <a:pt x="1872576" y="0"/>
                  </a:lnTo>
                  <a:lnTo>
                    <a:pt x="1872576" y="1865767"/>
                  </a:lnTo>
                  <a:lnTo>
                    <a:pt x="0" y="186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98434" y="104047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5018810">
            <a:off x="609642" y="7430009"/>
            <a:ext cx="2356048" cy="2347912"/>
            <a:chOff x="0" y="0"/>
            <a:chExt cx="3141397" cy="313055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411448" y="397820"/>
              <a:ext cx="2298721" cy="2334910"/>
              <a:chOff x="0" y="0"/>
              <a:chExt cx="400101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-10710944">
              <a:off x="39016" y="39162"/>
              <a:ext cx="3063365" cy="3052226"/>
            </a:xfrm>
            <a:custGeom>
              <a:avLst/>
              <a:gdLst/>
              <a:ahLst/>
              <a:cxnLst/>
              <a:rect l="l" t="t" r="r" b="b"/>
              <a:pathLst>
                <a:path w="3063365" h="3052226">
                  <a:moveTo>
                    <a:pt x="0" y="0"/>
                  </a:moveTo>
                  <a:lnTo>
                    <a:pt x="3063365" y="0"/>
                  </a:lnTo>
                  <a:lnTo>
                    <a:pt x="3063365" y="3052226"/>
                  </a:lnTo>
                  <a:lnTo>
                    <a:pt x="0" y="305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1874808">
            <a:off x="913302" y="5600884"/>
            <a:ext cx="1438275" cy="1433309"/>
            <a:chOff x="0" y="0"/>
            <a:chExt cx="1917700" cy="191107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882235" y="3086850"/>
            <a:ext cx="1443259" cy="1438275"/>
            <a:chOff x="0" y="0"/>
            <a:chExt cx="1924345" cy="19177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252043" y="243695"/>
              <a:ext cx="1408141" cy="1430310"/>
              <a:chOff x="0" y="0"/>
              <a:chExt cx="400101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710944">
              <a:off x="23900" y="23990"/>
              <a:ext cx="1876544" cy="1869720"/>
            </a:xfrm>
            <a:custGeom>
              <a:avLst/>
              <a:gdLst/>
              <a:ahLst/>
              <a:cxnLst/>
              <a:rect l="l" t="t" r="r" b="b"/>
              <a:pathLst>
                <a:path w="1876544" h="1869720">
                  <a:moveTo>
                    <a:pt x="0" y="0"/>
                  </a:moveTo>
                  <a:lnTo>
                    <a:pt x="1876544" y="0"/>
                  </a:lnTo>
                  <a:lnTo>
                    <a:pt x="1876544" y="1869720"/>
                  </a:lnTo>
                  <a:lnTo>
                    <a:pt x="0" y="186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27009" y="352976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36534" y="6075773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63185" y="826529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8979" y="2952009"/>
            <a:ext cx="11501139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Borrowers may us</a:t>
            </a:r>
            <a:r>
              <a:rPr lang="en-US" sz="59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e loan to improved their standard of living, fund a small business, or travel, enhancing retirement enjoyment.</a:t>
            </a:r>
            <a:endParaRPr lang="en-US" sz="59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58384" y="918933"/>
            <a:ext cx="8862329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0"/>
              </a:lnSpc>
            </a:pPr>
            <a:r>
              <a:rPr lang="en-US" sz="6100" b="1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IMPROVED QUALITY OF LIFE</a:t>
            </a:r>
            <a:endParaRPr lang="en-US" sz="6100" b="1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/>
            <a:srcRect l="18413" r="18413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2914017" y="155926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6854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3374699"/>
            <a:ext cx="11945096" cy="356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IDENTIFICATION OF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  <a:p>
            <a:pPr algn="ctr">
              <a:lnSpc>
                <a:spcPts val="8890"/>
              </a:lnSpc>
            </a:pPr>
            <a:r>
              <a:rPr lang="en-US" sz="7600" b="1" i="1" spc="-304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PROBLEMS </a:t>
            </a:r>
            <a:endParaRPr lang="en-US" sz="7600" b="1" i="1" spc="-304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555849" y="3280283"/>
            <a:ext cx="28292461" cy="10478330"/>
            <a:chOff x="0" y="0"/>
            <a:chExt cx="7451512" cy="2759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51513" cy="2759725"/>
            </a:xfrm>
            <a:custGeom>
              <a:avLst/>
              <a:gdLst/>
              <a:ahLst/>
              <a:cxnLst/>
              <a:rect l="l" t="t" r="r" b="b"/>
              <a:pathLst>
                <a:path w="7451513" h="2759725">
                  <a:moveTo>
                    <a:pt x="0" y="0"/>
                  </a:moveTo>
                  <a:lnTo>
                    <a:pt x="7451513" y="0"/>
                  </a:lnTo>
                  <a:lnTo>
                    <a:pt x="7451513" y="2759725"/>
                  </a:lnTo>
                  <a:lnTo>
                    <a:pt x="0" y="275972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51512" cy="279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131788" y="-1230141"/>
            <a:ext cx="8831438" cy="13403216"/>
            <a:chOff x="0" y="0"/>
            <a:chExt cx="2325976" cy="3530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5975" cy="3530065"/>
            </a:xfrm>
            <a:custGeom>
              <a:avLst/>
              <a:gdLst/>
              <a:ahLst/>
              <a:cxnLst/>
              <a:rect l="l" t="t" r="r" b="b"/>
              <a:pathLst>
                <a:path w="2325975" h="3530065">
                  <a:moveTo>
                    <a:pt x="0" y="0"/>
                  </a:moveTo>
                  <a:lnTo>
                    <a:pt x="2325975" y="0"/>
                  </a:lnTo>
                  <a:lnTo>
                    <a:pt x="2325975" y="3530065"/>
                  </a:lnTo>
                  <a:lnTo>
                    <a:pt x="0" y="3530065"/>
                  </a:lnTo>
                  <a:close/>
                </a:path>
              </a:pathLst>
            </a:custGeom>
            <a:solidFill>
              <a:srgbClr val="428CE2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5976" cy="356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 flipH="1">
            <a:off x="13048835" y="22381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91766" y="654651"/>
            <a:ext cx="13504468" cy="291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95"/>
              </a:lnSpc>
            </a:pPr>
            <a:r>
              <a:rPr lang="en-US" sz="19785" spc="-197">
                <a:solidFill>
                  <a:srgbClr val="418CE3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INTRODUCTION</a:t>
            </a:r>
            <a:endParaRPr lang="en-US" sz="19785" spc="-197">
              <a:solidFill>
                <a:srgbClr val="418CE3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3931" y="3593599"/>
            <a:ext cx="17180335" cy="61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To effectively compete, focus on y</a:t>
            </a:r>
            <a:r>
              <a:rPr lang="en-US" sz="5800">
                <a:solidFill>
                  <a:srgbClr val="05014A"/>
                </a:solidFill>
                <a:latin typeface="Helvetica Now" panose="020B0504030202020204"/>
                <a:ea typeface="Helvetica Now" panose="020B0504030202020204"/>
                <a:cs typeface="Helvetica Now" panose="020B0504030202020204"/>
                <a:sym typeface="Helvetica Now" panose="020B0504030202020204"/>
              </a:rPr>
              <a:t>our capabilities, understand your customers, and differentiate your services. Do not get mired down in comparing yourself to competition; instead, focus on client demands and constant progress. </a:t>
            </a:r>
            <a:endParaRPr lang="en-US" sz="5800">
              <a:solidFill>
                <a:srgbClr val="05014A"/>
              </a:solidFill>
              <a:latin typeface="Helvetica Now" panose="020B0504030202020204"/>
              <a:ea typeface="Helvetica Now" panose="020B0504030202020204"/>
              <a:cs typeface="Helvetica Now" panose="020B0504030202020204"/>
              <a:sym typeface="Helvetica Now" panose="020B0504030202020204"/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029048" y="542311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2332764">
            <a:off x="470198" y="136624"/>
            <a:ext cx="2362583" cy="2354425"/>
            <a:chOff x="0" y="0"/>
            <a:chExt cx="3150110" cy="3139233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412589" y="398923"/>
              <a:ext cx="2305096" cy="2341386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39124" y="39271"/>
              <a:ext cx="3071861" cy="3060691"/>
            </a:xfrm>
            <a:custGeom>
              <a:avLst/>
              <a:gdLst/>
              <a:ahLst/>
              <a:cxnLst/>
              <a:rect l="l" t="t" r="r" b="b"/>
              <a:pathLst>
                <a:path w="3071861" h="3060691">
                  <a:moveTo>
                    <a:pt x="0" y="0"/>
                  </a:moveTo>
                  <a:lnTo>
                    <a:pt x="3071862" y="0"/>
                  </a:lnTo>
                  <a:lnTo>
                    <a:pt x="3071862" y="3060691"/>
                  </a:lnTo>
                  <a:lnTo>
                    <a:pt x="0" y="306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27009" y="986183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003525" y="3209311"/>
            <a:ext cx="1442694" cy="1437712"/>
            <a:chOff x="0" y="0"/>
            <a:chExt cx="1923591" cy="1916949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944" y="243600"/>
              <a:ext cx="1407590" cy="1429750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91" y="23980"/>
              <a:ext cx="1875810" cy="1868988"/>
            </a:xfrm>
            <a:custGeom>
              <a:avLst/>
              <a:gdLst/>
              <a:ahLst/>
              <a:cxnLst/>
              <a:rect l="l" t="t" r="r" b="b"/>
              <a:pathLst>
                <a:path w="1875810" h="1868988">
                  <a:moveTo>
                    <a:pt x="0" y="0"/>
                  </a:moveTo>
                  <a:lnTo>
                    <a:pt x="1875810" y="0"/>
                  </a:lnTo>
                  <a:lnTo>
                    <a:pt x="1875810" y="1868989"/>
                  </a:lnTo>
                  <a:lnTo>
                    <a:pt x="0" y="186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557433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274872" y="3050978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028700" y="5325307"/>
            <a:ext cx="1438310" cy="1433344"/>
            <a:chOff x="0" y="0"/>
            <a:chExt cx="1917747" cy="1911125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9" y="242859"/>
              <a:ext cx="1403313" cy="1425406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8"/>
              <a:ext cx="1870110" cy="1863310"/>
            </a:xfrm>
            <a:custGeom>
              <a:avLst/>
              <a:gdLst/>
              <a:ahLst/>
              <a:cxnLst/>
              <a:rect l="l" t="t" r="r" b="b"/>
              <a:pathLst>
                <a:path w="1870110" h="1863310">
                  <a:moveTo>
                    <a:pt x="0" y="0"/>
                  </a:moveTo>
                  <a:lnTo>
                    <a:pt x="1870111" y="0"/>
                  </a:lnTo>
                  <a:lnTo>
                    <a:pt x="1870111" y="1863309"/>
                  </a:lnTo>
                  <a:lnTo>
                    <a:pt x="0" y="186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4829361">
            <a:off x="719491" y="2545629"/>
            <a:ext cx="2352675" cy="2344551"/>
            <a:chOff x="0" y="0"/>
            <a:chExt cx="3136900" cy="312606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990398" y="3405409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290674" y="5780717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29048" y="7882601"/>
            <a:ext cx="1437962" cy="1432997"/>
            <a:chOff x="0" y="0"/>
            <a:chExt cx="1917282" cy="191066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18" y="242801"/>
              <a:ext cx="1402973" cy="142506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3" y="23902"/>
              <a:ext cx="1869657" cy="1862858"/>
            </a:xfrm>
            <a:custGeom>
              <a:avLst/>
              <a:gdLst/>
              <a:ahLst/>
              <a:cxnLst/>
              <a:rect l="l" t="t" r="r" b="b"/>
              <a:pathLst>
                <a:path w="1869657" h="1862858">
                  <a:moveTo>
                    <a:pt x="0" y="0"/>
                  </a:moveTo>
                  <a:lnTo>
                    <a:pt x="1869657" y="0"/>
                  </a:lnTo>
                  <a:lnTo>
                    <a:pt x="1869657" y="1862858"/>
                  </a:lnTo>
                  <a:lnTo>
                    <a:pt x="0" y="186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8657307">
            <a:off x="719491" y="5325307"/>
            <a:ext cx="2352675" cy="2344551"/>
            <a:chOff x="0" y="0"/>
            <a:chExt cx="3136900" cy="312606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03525" y="6199598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1543050"/>
            <a:chOff x="0" y="0"/>
            <a:chExt cx="391600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211664" y="8125332"/>
            <a:ext cx="3894150" cy="1543050"/>
            <a:chOff x="0" y="0"/>
            <a:chExt cx="102562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620" cy="406400"/>
            </a:xfrm>
            <a:custGeom>
              <a:avLst/>
              <a:gdLst/>
              <a:ahLst/>
              <a:cxnLst/>
              <a:rect l="l" t="t" r="r" b="b"/>
              <a:pathLst>
                <a:path w="1025620" h="406400">
                  <a:moveTo>
                    <a:pt x="155071" y="0"/>
                  </a:moveTo>
                  <a:lnTo>
                    <a:pt x="870549" y="0"/>
                  </a:lnTo>
                  <a:cubicBezTo>
                    <a:pt x="956192" y="0"/>
                    <a:pt x="1025620" y="69428"/>
                    <a:pt x="1025620" y="155071"/>
                  </a:cubicBezTo>
                  <a:lnTo>
                    <a:pt x="1025620" y="251329"/>
                  </a:lnTo>
                  <a:cubicBezTo>
                    <a:pt x="1025620" y="336972"/>
                    <a:pt x="956192" y="406400"/>
                    <a:pt x="870549" y="406400"/>
                  </a:cubicBezTo>
                  <a:lnTo>
                    <a:pt x="155071" y="406400"/>
                  </a:lnTo>
                  <a:cubicBezTo>
                    <a:pt x="69428" y="406400"/>
                    <a:pt x="0" y="336972"/>
                    <a:pt x="0" y="251329"/>
                  </a:cubicBezTo>
                  <a:lnTo>
                    <a:pt x="0" y="155071"/>
                  </a:lnTo>
                  <a:cubicBezTo>
                    <a:pt x="0" y="69428"/>
                    <a:pt x="69428" y="0"/>
                    <a:pt x="155071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5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3174007">
            <a:off x="1005734" y="597182"/>
            <a:ext cx="1438275" cy="1433309"/>
            <a:chOff x="0" y="0"/>
            <a:chExt cx="1917700" cy="1911078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86166" y="1070321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5368955" y="8123866"/>
            <a:ext cx="14868594" cy="1543050"/>
            <a:chOff x="0" y="0"/>
            <a:chExt cx="3916008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804997" y="543140"/>
            <a:ext cx="754561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ealth risk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647527" y="7724581"/>
            <a:ext cx="2352675" cy="2344551"/>
            <a:chOff x="0" y="0"/>
            <a:chExt cx="3136900" cy="3126068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410859" y="397250"/>
              <a:ext cx="2295430" cy="2331568"/>
              <a:chOff x="0" y="0"/>
              <a:chExt cx="400101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10710944">
              <a:off x="38960" y="39106"/>
              <a:ext cx="3058980" cy="3047856"/>
            </a:xfrm>
            <a:custGeom>
              <a:avLst/>
              <a:gdLst/>
              <a:ahLst/>
              <a:cxnLst/>
              <a:rect l="l" t="t" r="r" b="b"/>
              <a:pathLst>
                <a:path w="3058980" h="3047856">
                  <a:moveTo>
                    <a:pt x="0" y="0"/>
                  </a:moveTo>
                  <a:lnTo>
                    <a:pt x="3058980" y="0"/>
                  </a:lnTo>
                  <a:lnTo>
                    <a:pt x="3058980" y="3047856"/>
                  </a:lnTo>
                  <a:lnTo>
                    <a:pt x="0" y="304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-7342958">
            <a:off x="1020759" y="5780928"/>
            <a:ext cx="1438275" cy="1433309"/>
            <a:chOff x="0" y="0"/>
            <a:chExt cx="1917700" cy="1911078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7" name="Freeform 37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-227269">
            <a:off x="972459" y="2897067"/>
            <a:ext cx="1438275" cy="1433309"/>
            <a:chOff x="0" y="0"/>
            <a:chExt cx="1917700" cy="1911078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Freeform 42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786166" y="3391732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5368955" y="3156172"/>
            <a:ext cx="14868594" cy="1543050"/>
            <a:chOff x="0" y="0"/>
            <a:chExt cx="3916008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733361" y="3100611"/>
            <a:ext cx="124600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Having a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elationship 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42599" y="6278774"/>
            <a:ext cx="181086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 spc="-6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6000" spc="-6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49" name="Group 49"/>
          <p:cNvGrpSpPr/>
          <p:nvPr/>
        </p:nvGrpSpPr>
        <p:grpSpPr>
          <a:xfrm rot="0">
            <a:off x="5368955" y="5726057"/>
            <a:ext cx="14868594" cy="1543050"/>
            <a:chOff x="0" y="0"/>
            <a:chExt cx="3916008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16008" cy="406400"/>
            </a:xfrm>
            <a:custGeom>
              <a:avLst/>
              <a:gdLst/>
              <a:ahLst/>
              <a:cxnLst/>
              <a:rect l="l" t="t" r="r" b="b"/>
              <a:pathLst>
                <a:path w="3916008" h="406400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354331"/>
                  </a:lnTo>
                  <a:cubicBezTo>
                    <a:pt x="3916008" y="383088"/>
                    <a:pt x="3892696" y="406400"/>
                    <a:pt x="3863939" y="406400"/>
                  </a:cubicBezTo>
                  <a:lnTo>
                    <a:pt x="52069" y="406400"/>
                  </a:lnTo>
                  <a:cubicBezTo>
                    <a:pt x="23312" y="406400"/>
                    <a:pt x="0" y="383088"/>
                    <a:pt x="0" y="354331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9160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733361" y="5670496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Late acop r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eporting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19392" y="8593765"/>
            <a:ext cx="1810861" cy="10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spc="-80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lang="en-US" sz="8000" spc="-80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876468" y="8125454"/>
            <a:ext cx="1095883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Atm L</a:t>
            </a:r>
            <a:r>
              <a:rPr lang="en-US" sz="80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ost</a:t>
            </a:r>
            <a:endParaRPr lang="en-US" sz="80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368148" y="2416664"/>
            <a:ext cx="15649812" cy="38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5"/>
              </a:lnSpc>
            </a:pPr>
            <a:r>
              <a:rPr lang="en-US" sz="27410" b="1" i="1">
                <a:solidFill>
                  <a:srgbClr val="FFFFFF"/>
                </a:solidFill>
                <a:latin typeface="Heading Now 11-18 Bold Italics" panose="00000800000000000000"/>
                <a:ea typeface="Heading Now 11-18 Bold Italics" panose="00000800000000000000"/>
                <a:cs typeface="Heading Now 11-18 Bold Italics" panose="00000800000000000000"/>
                <a:sym typeface="Heading Now 11-18 Bold Italics" panose="00000800000000000000"/>
              </a:rPr>
              <a:t>COMPETITORS</a:t>
            </a:r>
            <a:endParaRPr lang="en-US" sz="27410" b="1" i="1">
              <a:solidFill>
                <a:srgbClr val="FFFFFF"/>
              </a:solidFill>
              <a:latin typeface="Heading Now 11-18 Bold Italics" panose="00000800000000000000"/>
              <a:ea typeface="Heading Now 11-18 Bold Italics" panose="00000800000000000000"/>
              <a:cs typeface="Heading Now 11-18 Bold Italics" panose="00000800000000000000"/>
              <a:sym typeface="Heading Now 11-18 Bold Italics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9444022" y="32382"/>
            <a:ext cx="10037969" cy="10606407"/>
            <a:chOff x="0" y="0"/>
            <a:chExt cx="13383959" cy="1414187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/>
            <a:srcRect l="18472" r="18472"/>
            <a:stretch>
              <a:fillRect/>
            </a:stretch>
          </p:blipFill>
          <p:spPr>
            <a:xfrm>
              <a:off x="0" y="0"/>
              <a:ext cx="13383959" cy="1414187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0">
            <a:off x="-4156328" y="-1187572"/>
            <a:ext cx="16846659" cy="12662144"/>
            <a:chOff x="0" y="0"/>
            <a:chExt cx="929336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9336" cy="698500"/>
            </a:xfrm>
            <a:custGeom>
              <a:avLst/>
              <a:gdLst/>
              <a:ahLst/>
              <a:cxnLst/>
              <a:rect l="l" t="t" r="r" b="b"/>
              <a:pathLst>
                <a:path w="929336" h="698500">
                  <a:moveTo>
                    <a:pt x="929336" y="349250"/>
                  </a:moveTo>
                  <a:lnTo>
                    <a:pt x="7261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26136" y="0"/>
                  </a:lnTo>
                  <a:lnTo>
                    <a:pt x="929336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0073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13048835" y="22381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978" y="4261174"/>
            <a:ext cx="12237693" cy="156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8980" b="1" i="1" spc="-359">
                <a:solidFill>
                  <a:srgbClr val="418CE3"/>
                </a:solidFill>
                <a:latin typeface="Heading Now 91-98 Bold Italics" panose="00000800000000000000"/>
                <a:ea typeface="Heading Now 91-98 Bold Italics" panose="00000800000000000000"/>
                <a:cs typeface="Heading Now 91-98 Bold Italics" panose="00000800000000000000"/>
                <a:sym typeface="Heading Now 91-98 Bold Italics" panose="00000800000000000000"/>
              </a:rPr>
              <a:t>RESOLUTIONS</a:t>
            </a:r>
            <a:endParaRPr lang="en-US" sz="8980" b="1" i="1" spc="-359">
              <a:solidFill>
                <a:srgbClr val="418CE3"/>
              </a:solidFill>
              <a:latin typeface="Heading Now 91-98 Bold Italics" panose="00000800000000000000"/>
              <a:ea typeface="Heading Now 91-98 Bold Italics" panose="00000800000000000000"/>
              <a:cs typeface="Heading Now 91-98 Bold Italics" panose="00000800000000000000"/>
              <a:sym typeface="Heading Now 91-98 Bold Italics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32755" y="536797"/>
            <a:ext cx="3894150" cy="2124200"/>
            <a:chOff x="0" y="0"/>
            <a:chExt cx="1025620" cy="559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2232417">
            <a:off x="0" y="-290676"/>
            <a:ext cx="3806877" cy="3809170"/>
            <a:chOff x="0" y="0"/>
            <a:chExt cx="5075836" cy="5078893"/>
          </a:xfrm>
        </p:grpSpPr>
        <p:grpSp>
          <p:nvGrpSpPr>
            <p:cNvPr id="18" name="Group 18"/>
            <p:cNvGrpSpPr/>
            <p:nvPr/>
          </p:nvGrpSpPr>
          <p:grpSpPr>
            <a:xfrm rot="3174007">
              <a:off x="1327719" y="1434045"/>
              <a:ext cx="2431165" cy="2258457"/>
              <a:chOff x="0" y="0"/>
              <a:chExt cx="355575" cy="3303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7536936">
              <a:off x="715134" y="723291"/>
              <a:ext cx="3645569" cy="3632312"/>
            </a:xfrm>
            <a:custGeom>
              <a:avLst/>
              <a:gdLst/>
              <a:ahLst/>
              <a:cxnLst/>
              <a:rect l="l" t="t" r="r" b="b"/>
              <a:pathLst>
                <a:path w="3645569" h="3632312">
                  <a:moveTo>
                    <a:pt x="0" y="0"/>
                  </a:moveTo>
                  <a:lnTo>
                    <a:pt x="3645568" y="0"/>
                  </a:lnTo>
                  <a:lnTo>
                    <a:pt x="3645568" y="3632312"/>
                  </a:lnTo>
                  <a:lnTo>
                    <a:pt x="0" y="363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26686" y="1190625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368955" y="114639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227269">
            <a:off x="1112979" y="3659664"/>
            <a:ext cx="1438275" cy="1433309"/>
            <a:chOff x="0" y="0"/>
            <a:chExt cx="1917700" cy="1911078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80161" y="3525547"/>
            <a:ext cx="3894150" cy="2124200"/>
            <a:chOff x="0" y="0"/>
            <a:chExt cx="1025620" cy="559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8" name="Group 18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23" name="Freeform 23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-7342958">
            <a:off x="1028053" y="6381270"/>
            <a:ext cx="1438275" cy="1433309"/>
            <a:chOff x="0" y="0"/>
            <a:chExt cx="1917700" cy="1911078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251173" y="242853"/>
              <a:ext cx="1403279" cy="1425371"/>
              <a:chOff x="0" y="0"/>
              <a:chExt cx="400101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01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0101" h="406400">
                    <a:moveTo>
                      <a:pt x="200051" y="0"/>
                    </a:moveTo>
                    <a:lnTo>
                      <a:pt x="200051" y="0"/>
                    </a:lnTo>
                    <a:cubicBezTo>
                      <a:pt x="310535" y="0"/>
                      <a:pt x="400101" y="89566"/>
                      <a:pt x="400101" y="200051"/>
                    </a:cubicBezTo>
                    <a:lnTo>
                      <a:pt x="400101" y="206349"/>
                    </a:lnTo>
                    <a:cubicBezTo>
                      <a:pt x="400101" y="316834"/>
                      <a:pt x="310535" y="406400"/>
                      <a:pt x="200051" y="406400"/>
                    </a:cubicBezTo>
                    <a:lnTo>
                      <a:pt x="200051" y="406400"/>
                    </a:lnTo>
                    <a:cubicBezTo>
                      <a:pt x="89566" y="406400"/>
                      <a:pt x="0" y="316834"/>
                      <a:pt x="0" y="206349"/>
                    </a:cubicBezTo>
                    <a:lnTo>
                      <a:pt x="0" y="200051"/>
                    </a:lnTo>
                    <a:cubicBezTo>
                      <a:pt x="0" y="89566"/>
                      <a:pt x="89566" y="0"/>
                      <a:pt x="200051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0010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-10710944">
              <a:off x="23818" y="23907"/>
              <a:ext cx="1870064" cy="1863264"/>
            </a:xfrm>
            <a:custGeom>
              <a:avLst/>
              <a:gdLst/>
              <a:ahLst/>
              <a:cxnLst/>
              <a:rect l="l" t="t" r="r" b="b"/>
              <a:pathLst>
                <a:path w="1870064" h="1863264">
                  <a:moveTo>
                    <a:pt x="0" y="0"/>
                  </a:moveTo>
                  <a:lnTo>
                    <a:pt x="1870064" y="0"/>
                  </a:lnTo>
                  <a:lnTo>
                    <a:pt x="1870064" y="1863264"/>
                  </a:lnTo>
                  <a:lnTo>
                    <a:pt x="0" y="186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7514221">
            <a:off x="0" y="2686265"/>
            <a:ext cx="3800475" cy="3802764"/>
            <a:chOff x="0" y="0"/>
            <a:chExt cx="5067300" cy="5070352"/>
          </a:xfrm>
        </p:grpSpPr>
        <p:grpSp>
          <p:nvGrpSpPr>
            <p:cNvPr id="31" name="Group 31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93324" y="4180298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8068" y="145132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368955" y="541552"/>
            <a:ext cx="14868594" cy="2144713"/>
            <a:chOff x="0" y="0"/>
            <a:chExt cx="3916008" cy="5648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423769" y="-163475"/>
            <a:ext cx="13864231" cy="10977563"/>
            <a:chOff x="0" y="0"/>
            <a:chExt cx="3651485" cy="2891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1485" cy="2891210"/>
            </a:xfrm>
            <a:custGeom>
              <a:avLst/>
              <a:gdLst/>
              <a:ahLst/>
              <a:cxnLst/>
              <a:rect l="l" t="t" r="r" b="b"/>
              <a:pathLst>
                <a:path w="3651485" h="2891210">
                  <a:moveTo>
                    <a:pt x="0" y="0"/>
                  </a:moveTo>
                  <a:lnTo>
                    <a:pt x="3651485" y="0"/>
                  </a:lnTo>
                  <a:lnTo>
                    <a:pt x="3651485" y="2891210"/>
                  </a:lnTo>
                  <a:lnTo>
                    <a:pt x="0" y="2891210"/>
                  </a:lnTo>
                  <a:close/>
                </a:path>
              </a:pathLst>
            </a:custGeom>
            <a:solidFill>
              <a:srgbClr val="428CE2">
                <a:alpha val="12941"/>
              </a:srgbClr>
            </a:solidFill>
            <a:ln w="38100" cap="sq">
              <a:solidFill>
                <a:srgbClr val="05014A">
                  <a:alpha val="1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1485" cy="292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474805" y="6934704"/>
            <a:ext cx="3894150" cy="2124200"/>
            <a:chOff x="0" y="0"/>
            <a:chExt cx="1025620" cy="559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5620" cy="559460"/>
            </a:xfrm>
            <a:custGeom>
              <a:avLst/>
              <a:gdLst/>
              <a:ahLst/>
              <a:cxnLst/>
              <a:rect l="l" t="t" r="r" b="b"/>
              <a:pathLst>
                <a:path w="1025620" h="559460">
                  <a:moveTo>
                    <a:pt x="198809" y="0"/>
                  </a:moveTo>
                  <a:lnTo>
                    <a:pt x="826811" y="0"/>
                  </a:lnTo>
                  <a:cubicBezTo>
                    <a:pt x="936610" y="0"/>
                    <a:pt x="1025620" y="89010"/>
                    <a:pt x="1025620" y="198809"/>
                  </a:cubicBezTo>
                  <a:lnTo>
                    <a:pt x="1025620" y="360651"/>
                  </a:lnTo>
                  <a:cubicBezTo>
                    <a:pt x="1025620" y="470450"/>
                    <a:pt x="936610" y="559460"/>
                    <a:pt x="826811" y="559460"/>
                  </a:cubicBezTo>
                  <a:lnTo>
                    <a:pt x="198809" y="559460"/>
                  </a:lnTo>
                  <a:cubicBezTo>
                    <a:pt x="89010" y="559460"/>
                    <a:pt x="0" y="470450"/>
                    <a:pt x="0" y="360651"/>
                  </a:cubicBezTo>
                  <a:lnTo>
                    <a:pt x="0" y="198809"/>
                  </a:lnTo>
                  <a:cubicBezTo>
                    <a:pt x="0" y="89010"/>
                    <a:pt x="89010" y="0"/>
                    <a:pt x="19880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25620" cy="5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993324" y="710052"/>
            <a:ext cx="1524000" cy="1524918"/>
            <a:chOff x="0" y="0"/>
            <a:chExt cx="2032000" cy="2033224"/>
          </a:xfrm>
        </p:grpSpPr>
        <p:grpSp>
          <p:nvGrpSpPr>
            <p:cNvPr id="18" name="Group 18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41760" y="1248347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5529070" y="6934704"/>
            <a:ext cx="14868594" cy="2144713"/>
            <a:chOff x="0" y="0"/>
            <a:chExt cx="3916008" cy="5648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-5400000" flipH="1">
            <a:off x="13048835" y="2875362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1"/>
                </a:lnTo>
                <a:lnTo>
                  <a:pt x="10478330" y="5810711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37604" y="1057847"/>
            <a:ext cx="122545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Pay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attention to customer feedback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7514221">
            <a:off x="985191" y="3884564"/>
            <a:ext cx="1524000" cy="1524918"/>
            <a:chOff x="0" y="0"/>
            <a:chExt cx="2032000" cy="2033224"/>
          </a:xfrm>
        </p:grpSpPr>
        <p:grpSp>
          <p:nvGrpSpPr>
            <p:cNvPr id="29" name="Group 29"/>
            <p:cNvGrpSpPr/>
            <p:nvPr/>
          </p:nvGrpSpPr>
          <p:grpSpPr>
            <a:xfrm rot="3174007">
              <a:off x="531523" y="574088"/>
              <a:ext cx="973264" cy="904124"/>
              <a:chOff x="0" y="0"/>
              <a:chExt cx="355575" cy="3303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7536936">
              <a:off x="286288" y="289554"/>
              <a:ext cx="1459424" cy="1454117"/>
            </a:xfrm>
            <a:custGeom>
              <a:avLst/>
              <a:gdLst/>
              <a:ahLst/>
              <a:cxnLst/>
              <a:rect l="l" t="t" r="r" b="b"/>
              <a:pathLst>
                <a:path w="1459424" h="1454117">
                  <a:moveTo>
                    <a:pt x="0" y="0"/>
                  </a:moveTo>
                  <a:lnTo>
                    <a:pt x="1459424" y="0"/>
                  </a:lnTo>
                  <a:lnTo>
                    <a:pt x="1459424" y="1454116"/>
                  </a:lnTo>
                  <a:lnTo>
                    <a:pt x="0" y="145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5368955" y="3525547"/>
            <a:ext cx="14868594" cy="2144713"/>
            <a:chOff x="0" y="0"/>
            <a:chExt cx="3916008" cy="5648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16008" cy="564863"/>
            </a:xfrm>
            <a:custGeom>
              <a:avLst/>
              <a:gdLst/>
              <a:ahLst/>
              <a:cxnLst/>
              <a:rect l="l" t="t" r="r" b="b"/>
              <a:pathLst>
                <a:path w="3916008" h="564863">
                  <a:moveTo>
                    <a:pt x="52069" y="0"/>
                  </a:moveTo>
                  <a:lnTo>
                    <a:pt x="3863939" y="0"/>
                  </a:lnTo>
                  <a:cubicBezTo>
                    <a:pt x="3892696" y="0"/>
                    <a:pt x="3916008" y="23312"/>
                    <a:pt x="3916008" y="52069"/>
                  </a:cubicBezTo>
                  <a:lnTo>
                    <a:pt x="3916008" y="512794"/>
                  </a:lnTo>
                  <a:cubicBezTo>
                    <a:pt x="3916008" y="541551"/>
                    <a:pt x="3892696" y="564863"/>
                    <a:pt x="3863939" y="564863"/>
                  </a:cubicBezTo>
                  <a:lnTo>
                    <a:pt x="52069" y="564863"/>
                  </a:lnTo>
                  <a:cubicBezTo>
                    <a:pt x="23312" y="564863"/>
                    <a:pt x="0" y="541551"/>
                    <a:pt x="0" y="512794"/>
                  </a:cubicBezTo>
                  <a:lnTo>
                    <a:pt x="0" y="52069"/>
                  </a:lnTo>
                  <a:cubicBezTo>
                    <a:pt x="0" y="23312"/>
                    <a:pt x="23312" y="0"/>
                    <a:pt x="52069" y="0"/>
                  </a:cubicBezTo>
                  <a:close/>
                </a:path>
              </a:pathLst>
            </a:custGeom>
            <a:solidFill>
              <a:srgbClr val="428CE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916008" cy="60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437604" y="3818348"/>
            <a:ext cx="1321009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Conduct interviews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focus group to gather information about customer experiences 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41760" y="4425950"/>
            <a:ext cx="181086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500" spc="-54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lang="en-US" sz="5500" spc="-54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41760" y="7021589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grpSp>
        <p:nvGrpSpPr>
          <p:cNvPr id="39" name="Group 39"/>
          <p:cNvGrpSpPr/>
          <p:nvPr/>
        </p:nvGrpSpPr>
        <p:grpSpPr>
          <a:xfrm rot="846012">
            <a:off x="163751" y="6073008"/>
            <a:ext cx="3800475" cy="3802764"/>
            <a:chOff x="0" y="0"/>
            <a:chExt cx="5067300" cy="5070352"/>
          </a:xfrm>
        </p:grpSpPr>
        <p:grpSp>
          <p:nvGrpSpPr>
            <p:cNvPr id="40" name="Group 40"/>
            <p:cNvGrpSpPr/>
            <p:nvPr/>
          </p:nvGrpSpPr>
          <p:grpSpPr>
            <a:xfrm rot="3174007">
              <a:off x="1325486" y="1431633"/>
              <a:ext cx="2427076" cy="2254659"/>
              <a:chOff x="0" y="0"/>
              <a:chExt cx="355575" cy="33031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55575" cy="330315"/>
              </a:xfrm>
              <a:custGeom>
                <a:avLst/>
                <a:gdLst/>
                <a:ahLst/>
                <a:cxnLst/>
                <a:rect l="l" t="t" r="r" b="b"/>
                <a:pathLst>
                  <a:path w="355575" h="330315">
                    <a:moveTo>
                      <a:pt x="165158" y="0"/>
                    </a:moveTo>
                    <a:lnTo>
                      <a:pt x="190417" y="0"/>
                    </a:lnTo>
                    <a:cubicBezTo>
                      <a:pt x="234220" y="0"/>
                      <a:pt x="276228" y="17400"/>
                      <a:pt x="307202" y="48374"/>
                    </a:cubicBezTo>
                    <a:cubicBezTo>
                      <a:pt x="338175" y="79347"/>
                      <a:pt x="355575" y="121355"/>
                      <a:pt x="355575" y="165158"/>
                    </a:cubicBezTo>
                    <a:lnTo>
                      <a:pt x="355575" y="165158"/>
                    </a:lnTo>
                    <a:cubicBezTo>
                      <a:pt x="355575" y="208960"/>
                      <a:pt x="338175" y="250969"/>
                      <a:pt x="307202" y="281942"/>
                    </a:cubicBezTo>
                    <a:cubicBezTo>
                      <a:pt x="276228" y="312915"/>
                      <a:pt x="234220" y="330315"/>
                      <a:pt x="190417" y="330315"/>
                    </a:cubicBezTo>
                    <a:lnTo>
                      <a:pt x="165158" y="330315"/>
                    </a:lnTo>
                    <a:cubicBezTo>
                      <a:pt x="121355" y="330315"/>
                      <a:pt x="79347" y="312915"/>
                      <a:pt x="48374" y="281942"/>
                    </a:cubicBezTo>
                    <a:cubicBezTo>
                      <a:pt x="17400" y="250969"/>
                      <a:pt x="0" y="208960"/>
                      <a:pt x="0" y="165158"/>
                    </a:cubicBezTo>
                    <a:lnTo>
                      <a:pt x="0" y="165158"/>
                    </a:lnTo>
                    <a:cubicBezTo>
                      <a:pt x="0" y="121355"/>
                      <a:pt x="17400" y="79347"/>
                      <a:pt x="48374" y="48374"/>
                    </a:cubicBezTo>
                    <a:cubicBezTo>
                      <a:pt x="79347" y="17400"/>
                      <a:pt x="121355" y="0"/>
                      <a:pt x="165158" y="0"/>
                    </a:cubicBezTo>
                    <a:close/>
                  </a:path>
                </a:pathLst>
              </a:custGeom>
              <a:solidFill>
                <a:srgbClr val="428C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55575" cy="368415"/>
              </a:xfrm>
              <a:prstGeom prst="rect">
                <a:avLst/>
              </a:prstGeom>
            </p:spPr>
            <p:txBody>
              <a:bodyPr lIns="68609" tIns="68609" rIns="68609" bIns="6860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Freeform 43"/>
            <p:cNvSpPr/>
            <p:nvPr/>
          </p:nvSpPr>
          <p:spPr>
            <a:xfrm rot="-7536936">
              <a:off x="713931" y="722074"/>
              <a:ext cx="3639438" cy="3626203"/>
            </a:xfrm>
            <a:custGeom>
              <a:avLst/>
              <a:gdLst/>
              <a:ahLst/>
              <a:cxnLst/>
              <a:rect l="l" t="t" r="r" b="b"/>
              <a:pathLst>
                <a:path w="3639438" h="3626203">
                  <a:moveTo>
                    <a:pt x="0" y="0"/>
                  </a:moveTo>
                  <a:lnTo>
                    <a:pt x="3639438" y="0"/>
                  </a:lnTo>
                  <a:lnTo>
                    <a:pt x="3639438" y="3626204"/>
                  </a:lnTo>
                  <a:lnTo>
                    <a:pt x="0" y="36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1158558" y="7596776"/>
            <a:ext cx="181086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-89">
                <a:solidFill>
                  <a:srgbClr val="F6FA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lang="en-US" sz="9000" spc="-89">
              <a:solidFill>
                <a:srgbClr val="F6FA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597719" y="7121478"/>
            <a:ext cx="12094474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Look for patterns </a:t>
            </a:r>
            <a:r>
              <a:rPr lang="en-US" sz="4500" b="1">
                <a:solidFill>
                  <a:srgbClr val="FFFFFF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and theme in the data to identify common problems under unmet needs</a:t>
            </a:r>
            <a:endParaRPr lang="en-US" sz="4500" b="1">
              <a:solidFill>
                <a:srgbClr val="FFFFFF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8591" y="-11430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37332" y="3781608"/>
            <a:ext cx="15118997" cy="352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5"/>
              </a:lnSpc>
            </a:pPr>
            <a:r>
              <a:rPr lang="en-US" sz="26430" spc="-264">
                <a:solidFill>
                  <a:srgbClr val="418CE3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THANK YOU!</a:t>
            </a:r>
            <a:endParaRPr lang="en-US" sz="26430" spc="-264">
              <a:solidFill>
                <a:srgbClr val="418CE3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26009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8,733.37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WITHOUT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67977" y="1156420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44885" y="2559272"/>
            <a:ext cx="833005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 * 12 = 16,800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32866" y="4528497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CLI = 16,800 * 5% = 840 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150" y="6489912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CASH OUT : 16,800 * 5.5% =  15,960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100780" y="1854756"/>
            <a:ext cx="100864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* 5.5% = 924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6953" y="5172075"/>
            <a:ext cx="1755409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16800 + 924 = 17724 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142598" y="8281671"/>
            <a:ext cx="8123504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 17724 / 12 = 1477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7527" y="231775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INTEREST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7527" y="3355082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TOTAL PAYMENT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5280" y="6659245"/>
            <a:ext cx="462983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SSS MA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3990198" y="5107199"/>
          <a:ext cx="11295646" cy="4286250"/>
        </p:xfrm>
        <a:graphic>
          <a:graphicData uri="http://schemas.openxmlformats.org/drawingml/2006/table">
            <a:tbl>
              <a:tblPr/>
              <a:tblGrid>
                <a:gridCol w="4816871"/>
                <a:gridCol w="6478775"/>
              </a:tblGrid>
              <a:tr h="1499226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12"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EPA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300"/>
                        </a:lnSpc>
                        <a:defRPr/>
                      </a:pPr>
                      <a:r>
                        <a:rPr lang="en-US" sz="4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APC ALV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01679" y="3007737"/>
            <a:ext cx="12592931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b="1">
                <a:solidFill>
                  <a:srgbClr val="05014A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13,200 - 11,013.33 = 2, 766.33</a:t>
            </a:r>
            <a:endParaRPr lang="en-US" sz="6700" b="1">
              <a:solidFill>
                <a:srgbClr val="05014A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94691" y="-162842"/>
            <a:ext cx="22535091" cy="11335124"/>
            <a:chOff x="0" y="0"/>
            <a:chExt cx="5935168" cy="298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5168" cy="2985383"/>
            </a:xfrm>
            <a:custGeom>
              <a:avLst/>
              <a:gdLst/>
              <a:ahLst/>
              <a:cxnLst/>
              <a:rect l="l" t="t" r="r" b="b"/>
              <a:pathLst>
                <a:path w="5935168" h="2985383">
                  <a:moveTo>
                    <a:pt x="0" y="0"/>
                  </a:moveTo>
                  <a:lnTo>
                    <a:pt x="5935168" y="0"/>
                  </a:lnTo>
                  <a:lnTo>
                    <a:pt x="5935168" y="2985383"/>
                  </a:lnTo>
                  <a:lnTo>
                    <a:pt x="0" y="2985383"/>
                  </a:lnTo>
                  <a:close/>
                </a:path>
              </a:pathLst>
            </a:custGeom>
            <a:solidFill>
              <a:srgbClr val="428CE2">
                <a:alpha val="7843"/>
              </a:srgbClr>
            </a:solidFill>
            <a:ln w="38100" cap="sq">
              <a:solidFill>
                <a:srgbClr val="05014A">
                  <a:alpha val="784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35168" cy="302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97849" y="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3496177" y="3324225"/>
          <a:ext cx="11295646" cy="3638550"/>
        </p:xfrm>
        <a:graphic>
          <a:graphicData uri="http://schemas.openxmlformats.org/drawingml/2006/table">
            <a:tbl>
              <a:tblPr/>
              <a:tblGrid>
                <a:gridCol w="5647823"/>
                <a:gridCol w="5647823"/>
              </a:tblGrid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SSS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15, 960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APC LOAN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9100"/>
                        </a:lnSpc>
                        <a:defRPr/>
                      </a:pPr>
                      <a:r>
                        <a:rPr lang="en-US" sz="65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2,700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612677" y="876300"/>
            <a:ext cx="6510827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TAKE AWAY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8458" y="710052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6" y="0"/>
                </a:lnTo>
                <a:lnTo>
                  <a:pt x="20591986" y="12020573"/>
                </a:lnTo>
                <a:lnTo>
                  <a:pt x="0" y="1202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2448553"/>
          <a:ext cx="16025323" cy="6610350"/>
        </p:xfrm>
        <a:graphic>
          <a:graphicData uri="http://schemas.openxmlformats.org/drawingml/2006/table">
            <a:tbl>
              <a:tblPr/>
              <a:tblGrid>
                <a:gridCol w="7741129"/>
                <a:gridCol w="8284194"/>
              </a:tblGrid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BASIC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2,422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DEPENDENTS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OUTSTANDING BALANCE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20,393.33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TOTAL 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3640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070"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AMP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5014A"/>
                          </a:solidFill>
                          <a:latin typeface="Helvetica Now Bold" panose="020B0804030202020204"/>
                          <a:ea typeface="Helvetica Now Bold" panose="020B0804030202020204"/>
                          <a:cs typeface="Helvetica Now Bold" panose="020B0804030202020204"/>
                          <a:sym typeface="Helvetica Now Bold" panose="020B0804030202020204"/>
                        </a:rPr>
                        <a:t>3400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501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3782999" y="1200928"/>
            <a:ext cx="11752046" cy="84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7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WITH DEPENDENTS</a:t>
            </a:r>
            <a:endParaRPr lang="en-US" sz="97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40449" y="3927697"/>
            <a:ext cx="1483054" cy="448621"/>
            <a:chOff x="0" y="0"/>
            <a:chExt cx="390599" cy="118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99" cy="118155"/>
            </a:xfrm>
            <a:custGeom>
              <a:avLst/>
              <a:gdLst/>
              <a:ahLst/>
              <a:cxnLst/>
              <a:rect l="l" t="t" r="r" b="b"/>
              <a:pathLst>
                <a:path w="390599" h="118155">
                  <a:moveTo>
                    <a:pt x="59078" y="0"/>
                  </a:moveTo>
                  <a:lnTo>
                    <a:pt x="331521" y="0"/>
                  </a:lnTo>
                  <a:cubicBezTo>
                    <a:pt x="347189" y="0"/>
                    <a:pt x="362216" y="6224"/>
                    <a:pt x="373295" y="17303"/>
                  </a:cubicBezTo>
                  <a:cubicBezTo>
                    <a:pt x="384374" y="28383"/>
                    <a:pt x="390599" y="43409"/>
                    <a:pt x="390599" y="59078"/>
                  </a:cubicBezTo>
                  <a:lnTo>
                    <a:pt x="390599" y="59078"/>
                  </a:lnTo>
                  <a:cubicBezTo>
                    <a:pt x="390599" y="74746"/>
                    <a:pt x="384374" y="89773"/>
                    <a:pt x="373295" y="100852"/>
                  </a:cubicBezTo>
                  <a:cubicBezTo>
                    <a:pt x="362216" y="111931"/>
                    <a:pt x="347189" y="118155"/>
                    <a:pt x="331521" y="118155"/>
                  </a:cubicBezTo>
                  <a:lnTo>
                    <a:pt x="59078" y="118155"/>
                  </a:lnTo>
                  <a:cubicBezTo>
                    <a:pt x="43409" y="118155"/>
                    <a:pt x="28383" y="111931"/>
                    <a:pt x="17303" y="100852"/>
                  </a:cubicBezTo>
                  <a:cubicBezTo>
                    <a:pt x="6224" y="89773"/>
                    <a:pt x="0" y="74746"/>
                    <a:pt x="0" y="59078"/>
                  </a:cubicBezTo>
                  <a:lnTo>
                    <a:pt x="0" y="59078"/>
                  </a:lnTo>
                  <a:cubicBezTo>
                    <a:pt x="0" y="43409"/>
                    <a:pt x="6224" y="28383"/>
                    <a:pt x="17303" y="17303"/>
                  </a:cubicBezTo>
                  <a:cubicBezTo>
                    <a:pt x="28383" y="6224"/>
                    <a:pt x="43409" y="0"/>
                    <a:pt x="5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599" cy="15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OneP</a:t>
              </a:r>
              <a:endParaRPr lang="en-US" sz="19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962369" y="70979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92635" flipH="1">
            <a:off x="-3010073" y="-8907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2934147" y="2333810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9969" y="7250324"/>
            <a:ext cx="3931788" cy="3921958"/>
          </a:xfrm>
          <a:custGeom>
            <a:avLst/>
            <a:gdLst/>
            <a:ahLst/>
            <a:cxnLst/>
            <a:rect l="l" t="t" r="r" b="b"/>
            <a:pathLst>
              <a:path w="3931788" h="3921958">
                <a:moveTo>
                  <a:pt x="0" y="0"/>
                </a:moveTo>
                <a:lnTo>
                  <a:pt x="3931788" y="0"/>
                </a:lnTo>
                <a:lnTo>
                  <a:pt x="3931788" y="3921958"/>
                </a:lnTo>
                <a:lnTo>
                  <a:pt x="0" y="3921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635" flipH="1">
            <a:off x="-2857673" y="-738357"/>
            <a:ext cx="7315200" cy="3201619"/>
          </a:xfrm>
          <a:custGeom>
            <a:avLst/>
            <a:gdLst/>
            <a:ahLst/>
            <a:cxnLst/>
            <a:rect l="l" t="t" r="r" b="b"/>
            <a:pathLst>
              <a:path w="7315200" h="3201619">
                <a:moveTo>
                  <a:pt x="7315200" y="0"/>
                </a:moveTo>
                <a:lnTo>
                  <a:pt x="0" y="0"/>
                </a:lnTo>
                <a:lnTo>
                  <a:pt x="0" y="3201619"/>
                </a:lnTo>
                <a:lnTo>
                  <a:pt x="7315200" y="320161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13201235" y="2390545"/>
            <a:ext cx="10478330" cy="5810710"/>
          </a:xfrm>
          <a:custGeom>
            <a:avLst/>
            <a:gdLst/>
            <a:ahLst/>
            <a:cxnLst/>
            <a:rect l="l" t="t" r="r" b="b"/>
            <a:pathLst>
              <a:path w="10478330" h="5810710">
                <a:moveTo>
                  <a:pt x="10478330" y="0"/>
                </a:moveTo>
                <a:lnTo>
                  <a:pt x="0" y="0"/>
                </a:lnTo>
                <a:lnTo>
                  <a:pt x="0" y="5810710"/>
                </a:lnTo>
                <a:lnTo>
                  <a:pt x="10478330" y="5810710"/>
                </a:lnTo>
                <a:lnTo>
                  <a:pt x="104783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48045" y="1028700"/>
            <a:ext cx="20591987" cy="12020572"/>
          </a:xfrm>
          <a:custGeom>
            <a:avLst/>
            <a:gdLst/>
            <a:ahLst/>
            <a:cxnLst/>
            <a:rect l="l" t="t" r="r" b="b"/>
            <a:pathLst>
              <a:path w="20591987" h="12020572">
                <a:moveTo>
                  <a:pt x="0" y="0"/>
                </a:moveTo>
                <a:lnTo>
                  <a:pt x="20591987" y="0"/>
                </a:lnTo>
                <a:lnTo>
                  <a:pt x="20591987" y="12020572"/>
                </a:lnTo>
                <a:lnTo>
                  <a:pt x="0" y="1202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67977" y="563003"/>
            <a:ext cx="11752046" cy="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10080" b="1">
                <a:solidFill>
                  <a:srgbClr val="418CE3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COMPUTATION</a:t>
            </a:r>
            <a:endParaRPr lang="en-US" sz="10080" b="1">
              <a:solidFill>
                <a:srgbClr val="418CE3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23634" y="2823125"/>
            <a:ext cx="1090553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= 1,700 * 12 = 20,400  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80801" y="5452832"/>
            <a:ext cx="13187157" cy="13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5% = 1,020</a:t>
            </a:r>
            <a:endParaRPr lang="en-US" sz="793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9927" y="8450891"/>
            <a:ext cx="1763849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5014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= 20,400 * 5.5% =  19,380</a:t>
            </a:r>
            <a:endParaRPr lang="en-US" sz="8000" b="1">
              <a:solidFill>
                <a:srgbClr val="05014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085" y="1439189"/>
            <a:ext cx="109095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LOAN AMOUNT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08543" y="4163782"/>
            <a:ext cx="2027605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CLI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08543" y="6756298"/>
            <a:ext cx="6168009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418CE3"/>
                </a:solidFill>
                <a:latin typeface="Helvetica Now Bold" panose="020B0804030202020204"/>
                <a:ea typeface="Helvetica Now Bold" panose="020B0804030202020204"/>
                <a:cs typeface="Helvetica Now Bold" panose="020B0804030202020204"/>
                <a:sym typeface="Helvetica Now Bold" panose="020B0804030202020204"/>
              </a:rPr>
              <a:t>CASH OUT </a:t>
            </a:r>
            <a:endParaRPr lang="en-US" sz="8500" b="1">
              <a:solidFill>
                <a:srgbClr val="418CE3"/>
              </a:solidFill>
              <a:latin typeface="Helvetica Now Bold" panose="020B0804030202020204"/>
              <a:ea typeface="Helvetica Now Bold" panose="020B0804030202020204"/>
              <a:cs typeface="Helvetica Now Bold" panose="020B0804030202020204"/>
              <a:sym typeface="Helvetica Now Bold" panose="020B0804030202020204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2379</Words>
  <Application>WPS Presentation</Application>
  <PresentationFormat>On-screen Show (4:3)</PresentationFormat>
  <Paragraphs>337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Canva Sans</vt:lpstr>
      <vt:lpstr>Heading Now 91-98 Bold Italics</vt:lpstr>
      <vt:lpstr>Heading Now 11-18 Bold Italics</vt:lpstr>
      <vt:lpstr>Impact</vt:lpstr>
      <vt:lpstr>Helvetica Now</vt:lpstr>
      <vt:lpstr>Helvetica Now Bold</vt:lpstr>
      <vt:lpstr>Oswald Bold</vt:lpstr>
      <vt:lpstr>Canva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/>
  <cp:lastModifiedBy>Unknown</cp:lastModifiedBy>
  <cp:revision>2</cp:revision>
  <dcterms:created xsi:type="dcterms:W3CDTF">2006-08-16T00:00:00Z</dcterms:created>
  <dcterms:modified xsi:type="dcterms:W3CDTF">2025-05-25T10:03:55Z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EFB03F5A67694CEBAC7158305DB69BE8_12</vt:lpwstr>
  </property>
  <property fmtid="{D5CDD505-2E9C-101B-9397-08002B2CF9AE}" pid="3" name="KSOProductBuildVer">
    <vt:lpwstr>1033-12.2.0.21179</vt:lpwstr>
  </property>
</Properties>
</file>